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61" r:id="rId4"/>
    <p:sldId id="268" r:id="rId5"/>
    <p:sldId id="280" r:id="rId6"/>
    <p:sldId id="289" r:id="rId7"/>
    <p:sldId id="290" r:id="rId8"/>
    <p:sldId id="263" r:id="rId9"/>
    <p:sldId id="281" r:id="rId10"/>
    <p:sldId id="273" r:id="rId11"/>
    <p:sldId id="282" r:id="rId12"/>
    <p:sldId id="272" r:id="rId13"/>
    <p:sldId id="292" r:id="rId14"/>
    <p:sldId id="274" r:id="rId15"/>
    <p:sldId id="285" r:id="rId16"/>
    <p:sldId id="275" r:id="rId17"/>
    <p:sldId id="276" r:id="rId18"/>
    <p:sldId id="283" r:id="rId19"/>
    <p:sldId id="277" r:id="rId20"/>
    <p:sldId id="278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0735B-5C0C-4DC9-B8F5-4464AFEDFB0A}" v="321" dt="2026-01-14T18:03:53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73" autoAdjust="0"/>
  </p:normalViewPr>
  <p:slideViewPr>
    <p:cSldViewPr>
      <p:cViewPr varScale="1">
        <p:scale>
          <a:sx n="90" d="100"/>
          <a:sy n="90" d="100"/>
        </p:scale>
        <p:origin x="74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Howard" userId="5c97517e-3e5c-47d1-9eb3-76960de627c0" providerId="ADAL" clId="{A0B96E51-DE7B-4E9A-9A6B-E5BB12418ADF}"/>
    <pc:docChg chg="undo custSel addSld delSld modSld">
      <pc:chgData name="Jay Howard" userId="5c97517e-3e5c-47d1-9eb3-76960de627c0" providerId="ADAL" clId="{A0B96E51-DE7B-4E9A-9A6B-E5BB12418ADF}" dt="2026-01-14T18:03:53.351" v="652" actId="20577"/>
      <pc:docMkLst>
        <pc:docMk/>
      </pc:docMkLst>
      <pc:sldChg chg="modAnim">
        <pc:chgData name="Jay Howard" userId="5c97517e-3e5c-47d1-9eb3-76960de627c0" providerId="ADAL" clId="{A0B96E51-DE7B-4E9A-9A6B-E5BB12418ADF}" dt="2026-01-06T14:19:39.859" v="6"/>
        <pc:sldMkLst>
          <pc:docMk/>
          <pc:sldMk cId="0" sldId="263"/>
        </pc:sldMkLst>
      </pc:sldChg>
      <pc:sldChg chg="modSp">
        <pc:chgData name="Jay Howard" userId="5c97517e-3e5c-47d1-9eb3-76960de627c0" providerId="ADAL" clId="{A0B96E51-DE7B-4E9A-9A6B-E5BB12418ADF}" dt="2026-01-14T17:46:54.690" v="426" actId="20577"/>
        <pc:sldMkLst>
          <pc:docMk/>
          <pc:sldMk cId="645129525" sldId="272"/>
        </pc:sldMkLst>
        <pc:spChg chg="mod">
          <ac:chgData name="Jay Howard" userId="5c97517e-3e5c-47d1-9eb3-76960de627c0" providerId="ADAL" clId="{A0B96E51-DE7B-4E9A-9A6B-E5BB12418ADF}" dt="2026-01-14T17:46:54.690" v="426" actId="20577"/>
          <ac:spMkLst>
            <pc:docMk/>
            <pc:sldMk cId="645129525" sldId="272"/>
            <ac:spMk id="2" creationId="{00000000-0000-0000-0000-000000000000}"/>
          </ac:spMkLst>
        </pc:spChg>
      </pc:sldChg>
      <pc:sldChg chg="modSp modAnim">
        <pc:chgData name="Jay Howard" userId="5c97517e-3e5c-47d1-9eb3-76960de627c0" providerId="ADAL" clId="{A0B96E51-DE7B-4E9A-9A6B-E5BB12418ADF}" dt="2026-01-06T14:22:52.217" v="56" actId="114"/>
        <pc:sldMkLst>
          <pc:docMk/>
          <pc:sldMk cId="3913201116" sldId="273"/>
        </pc:sldMkLst>
        <pc:spChg chg="mod">
          <ac:chgData name="Jay Howard" userId="5c97517e-3e5c-47d1-9eb3-76960de627c0" providerId="ADAL" clId="{A0B96E51-DE7B-4E9A-9A6B-E5BB12418ADF}" dt="2026-01-06T14:22:52.217" v="56" actId="114"/>
          <ac:spMkLst>
            <pc:docMk/>
            <pc:sldMk cId="3913201116" sldId="273"/>
            <ac:spMk id="2" creationId="{00000000-0000-0000-0000-000000000000}"/>
          </ac:spMkLst>
        </pc:spChg>
      </pc:sldChg>
      <pc:sldChg chg="modSp mod modAnim">
        <pc:chgData name="Jay Howard" userId="5c97517e-3e5c-47d1-9eb3-76960de627c0" providerId="ADAL" clId="{A0B96E51-DE7B-4E9A-9A6B-E5BB12418ADF}" dt="2026-01-14T18:03:53.351" v="652" actId="20577"/>
        <pc:sldMkLst>
          <pc:docMk/>
          <pc:sldMk cId="2659899234" sldId="275"/>
        </pc:sldMkLst>
        <pc:spChg chg="mod">
          <ac:chgData name="Jay Howard" userId="5c97517e-3e5c-47d1-9eb3-76960de627c0" providerId="ADAL" clId="{A0B96E51-DE7B-4E9A-9A6B-E5BB12418ADF}" dt="2026-01-14T18:03:53.351" v="652" actId="20577"/>
          <ac:spMkLst>
            <pc:docMk/>
            <pc:sldMk cId="2659899234" sldId="275"/>
            <ac:spMk id="2" creationId="{00000000-0000-0000-0000-000000000000}"/>
          </ac:spMkLst>
        </pc:spChg>
        <pc:spChg chg="mod">
          <ac:chgData name="Jay Howard" userId="5c97517e-3e5c-47d1-9eb3-76960de627c0" providerId="ADAL" clId="{A0B96E51-DE7B-4E9A-9A6B-E5BB12418ADF}" dt="2026-01-14T17:42:10.134" v="382" actId="20577"/>
          <ac:spMkLst>
            <pc:docMk/>
            <pc:sldMk cId="2659899234" sldId="275"/>
            <ac:spMk id="3" creationId="{00000000-0000-0000-0000-000000000000}"/>
          </ac:spMkLst>
        </pc:spChg>
      </pc:sldChg>
      <pc:sldChg chg="modSp mod modAnim">
        <pc:chgData name="Jay Howard" userId="5c97517e-3e5c-47d1-9eb3-76960de627c0" providerId="ADAL" clId="{A0B96E51-DE7B-4E9A-9A6B-E5BB12418ADF}" dt="2026-01-14T17:53:18.980" v="593" actId="255"/>
        <pc:sldMkLst>
          <pc:docMk/>
          <pc:sldMk cId="1364679873" sldId="276"/>
        </pc:sldMkLst>
        <pc:spChg chg="mod">
          <ac:chgData name="Jay Howard" userId="5c97517e-3e5c-47d1-9eb3-76960de627c0" providerId="ADAL" clId="{A0B96E51-DE7B-4E9A-9A6B-E5BB12418ADF}" dt="2026-01-14T17:53:18.980" v="593" actId="255"/>
          <ac:spMkLst>
            <pc:docMk/>
            <pc:sldMk cId="1364679873" sldId="276"/>
            <ac:spMk id="2" creationId="{00000000-0000-0000-0000-000000000000}"/>
          </ac:spMkLst>
        </pc:spChg>
        <pc:spChg chg="mod">
          <ac:chgData name="Jay Howard" userId="5c97517e-3e5c-47d1-9eb3-76960de627c0" providerId="ADAL" clId="{A0B96E51-DE7B-4E9A-9A6B-E5BB12418ADF}" dt="2026-01-14T17:51:24.470" v="572" actId="20577"/>
          <ac:spMkLst>
            <pc:docMk/>
            <pc:sldMk cId="1364679873" sldId="276"/>
            <ac:spMk id="3" creationId="{00000000-0000-0000-0000-000000000000}"/>
          </ac:spMkLst>
        </pc:spChg>
        <pc:picChg chg="mod">
          <ac:chgData name="Jay Howard" userId="5c97517e-3e5c-47d1-9eb3-76960de627c0" providerId="ADAL" clId="{A0B96E51-DE7B-4E9A-9A6B-E5BB12418ADF}" dt="2026-01-14T17:52:50.852" v="589" actId="1076"/>
          <ac:picMkLst>
            <pc:docMk/>
            <pc:sldMk cId="1364679873" sldId="276"/>
            <ac:picMk id="4" creationId="{00000000-0000-0000-0000-000000000000}"/>
          </ac:picMkLst>
        </pc:picChg>
      </pc:sldChg>
      <pc:sldChg chg="modSp mod">
        <pc:chgData name="Jay Howard" userId="5c97517e-3e5c-47d1-9eb3-76960de627c0" providerId="ADAL" clId="{A0B96E51-DE7B-4E9A-9A6B-E5BB12418ADF}" dt="2026-01-14T17:55:20.863" v="637" actId="27636"/>
        <pc:sldMkLst>
          <pc:docMk/>
          <pc:sldMk cId="3585002719" sldId="277"/>
        </pc:sldMkLst>
        <pc:spChg chg="mod">
          <ac:chgData name="Jay Howard" userId="5c97517e-3e5c-47d1-9eb3-76960de627c0" providerId="ADAL" clId="{A0B96E51-DE7B-4E9A-9A6B-E5BB12418ADF}" dt="2026-01-14T17:55:20.863" v="637" actId="27636"/>
          <ac:spMkLst>
            <pc:docMk/>
            <pc:sldMk cId="3585002719" sldId="277"/>
            <ac:spMk id="2" creationId="{00000000-0000-0000-0000-000000000000}"/>
          </ac:spMkLst>
        </pc:spChg>
        <pc:spChg chg="mod">
          <ac:chgData name="Jay Howard" userId="5c97517e-3e5c-47d1-9eb3-76960de627c0" providerId="ADAL" clId="{A0B96E51-DE7B-4E9A-9A6B-E5BB12418ADF}" dt="2026-01-14T17:55:16.690" v="635" actId="20577"/>
          <ac:spMkLst>
            <pc:docMk/>
            <pc:sldMk cId="3585002719" sldId="277"/>
            <ac:spMk id="3" creationId="{00000000-0000-0000-0000-000000000000}"/>
          </ac:spMkLst>
        </pc:spChg>
      </pc:sldChg>
      <pc:sldChg chg="modSp mod">
        <pc:chgData name="Jay Howard" userId="5c97517e-3e5c-47d1-9eb3-76960de627c0" providerId="ADAL" clId="{A0B96E51-DE7B-4E9A-9A6B-E5BB12418ADF}" dt="2026-01-14T17:56:18.181" v="648" actId="113"/>
        <pc:sldMkLst>
          <pc:docMk/>
          <pc:sldMk cId="2258222138" sldId="278"/>
        </pc:sldMkLst>
        <pc:spChg chg="mod">
          <ac:chgData name="Jay Howard" userId="5c97517e-3e5c-47d1-9eb3-76960de627c0" providerId="ADAL" clId="{A0B96E51-DE7B-4E9A-9A6B-E5BB12418ADF}" dt="2026-01-14T17:56:18.181" v="648" actId="113"/>
          <ac:spMkLst>
            <pc:docMk/>
            <pc:sldMk cId="2258222138" sldId="278"/>
            <ac:spMk id="2" creationId="{00000000-0000-0000-0000-000000000000}"/>
          </ac:spMkLst>
        </pc:spChg>
        <pc:spChg chg="mod">
          <ac:chgData name="Jay Howard" userId="5c97517e-3e5c-47d1-9eb3-76960de627c0" providerId="ADAL" clId="{A0B96E51-DE7B-4E9A-9A6B-E5BB12418ADF}" dt="2026-01-14T17:55:54.005" v="647" actId="20577"/>
          <ac:spMkLst>
            <pc:docMk/>
            <pc:sldMk cId="2258222138" sldId="278"/>
            <ac:spMk id="3" creationId="{00000000-0000-0000-0000-000000000000}"/>
          </ac:spMkLst>
        </pc:spChg>
      </pc:sldChg>
      <pc:sldChg chg="addSp delSp modSp mod modAnim">
        <pc:chgData name="Jay Howard" userId="5c97517e-3e5c-47d1-9eb3-76960de627c0" providerId="ADAL" clId="{A0B96E51-DE7B-4E9A-9A6B-E5BB12418ADF}" dt="2026-01-06T14:30:12.848" v="160" actId="113"/>
        <pc:sldMkLst>
          <pc:docMk/>
          <pc:sldMk cId="1046471661" sldId="282"/>
        </pc:sldMkLst>
        <pc:spChg chg="mod">
          <ac:chgData name="Jay Howard" userId="5c97517e-3e5c-47d1-9eb3-76960de627c0" providerId="ADAL" clId="{A0B96E51-DE7B-4E9A-9A6B-E5BB12418ADF}" dt="2026-01-06T14:30:12.848" v="160" actId="113"/>
          <ac:spMkLst>
            <pc:docMk/>
            <pc:sldMk cId="1046471661" sldId="282"/>
            <ac:spMk id="2" creationId="{00000000-0000-0000-0000-000000000000}"/>
          </ac:spMkLst>
        </pc:spChg>
        <pc:picChg chg="add mod modCrop">
          <ac:chgData name="Jay Howard" userId="5c97517e-3e5c-47d1-9eb3-76960de627c0" providerId="ADAL" clId="{A0B96E51-DE7B-4E9A-9A6B-E5BB12418ADF}" dt="2026-01-06T14:27:21.986" v="144" actId="1076"/>
          <ac:picMkLst>
            <pc:docMk/>
            <pc:sldMk cId="1046471661" sldId="282"/>
            <ac:picMk id="5" creationId="{75A7B554-9835-F598-616C-EDE400452B63}"/>
          </ac:picMkLst>
        </pc:picChg>
        <pc:picChg chg="add mod modCrop">
          <ac:chgData name="Jay Howard" userId="5c97517e-3e5c-47d1-9eb3-76960de627c0" providerId="ADAL" clId="{A0B96E51-DE7B-4E9A-9A6B-E5BB12418ADF}" dt="2026-01-06T14:29:49.347" v="158" actId="1076"/>
          <ac:picMkLst>
            <pc:docMk/>
            <pc:sldMk cId="1046471661" sldId="282"/>
            <ac:picMk id="6" creationId="{5EBD6867-65CA-3536-24A6-9D4E97B2F197}"/>
          </ac:picMkLst>
        </pc:picChg>
        <pc:picChg chg="add mod ord">
          <ac:chgData name="Jay Howard" userId="5c97517e-3e5c-47d1-9eb3-76960de627c0" providerId="ADAL" clId="{A0B96E51-DE7B-4E9A-9A6B-E5BB12418ADF}" dt="2026-01-06T14:29:41.428" v="157" actId="167"/>
          <ac:picMkLst>
            <pc:docMk/>
            <pc:sldMk cId="1046471661" sldId="282"/>
            <ac:picMk id="7" creationId="{FD52DF44-73B5-6E3C-1D9A-522FC477CF20}"/>
          </ac:picMkLst>
        </pc:picChg>
      </pc:sldChg>
      <pc:sldChg chg="modSp mod modAnim">
        <pc:chgData name="Jay Howard" userId="5c97517e-3e5c-47d1-9eb3-76960de627c0" providerId="ADAL" clId="{A0B96E51-DE7B-4E9A-9A6B-E5BB12418ADF}" dt="2026-01-14T17:54:36.365" v="596"/>
        <pc:sldMkLst>
          <pc:docMk/>
          <pc:sldMk cId="3319044660" sldId="283"/>
        </pc:sldMkLst>
        <pc:spChg chg="mod">
          <ac:chgData name="Jay Howard" userId="5c97517e-3e5c-47d1-9eb3-76960de627c0" providerId="ADAL" clId="{A0B96E51-DE7B-4E9A-9A6B-E5BB12418ADF}" dt="2026-01-14T17:54:36.365" v="596"/>
          <ac:spMkLst>
            <pc:docMk/>
            <pc:sldMk cId="3319044660" sldId="283"/>
            <ac:spMk id="2" creationId="{00000000-0000-0000-0000-000000000000}"/>
          </ac:spMkLst>
        </pc:spChg>
        <pc:picChg chg="mod">
          <ac:chgData name="Jay Howard" userId="5c97517e-3e5c-47d1-9eb3-76960de627c0" providerId="ADAL" clId="{A0B96E51-DE7B-4E9A-9A6B-E5BB12418ADF}" dt="2026-01-14T17:54:05.488" v="594" actId="1076"/>
          <ac:picMkLst>
            <pc:docMk/>
            <pc:sldMk cId="3319044660" sldId="283"/>
            <ac:picMk id="4" creationId="{00000000-0000-0000-0000-000000000000}"/>
          </ac:picMkLst>
        </pc:picChg>
      </pc:sldChg>
      <pc:sldChg chg="modSp add">
        <pc:chgData name="Jay Howard" userId="5c97517e-3e5c-47d1-9eb3-76960de627c0" providerId="ADAL" clId="{A0B96E51-DE7B-4E9A-9A6B-E5BB12418ADF}" dt="2026-01-14T17:43:20.285" v="393" actId="20577"/>
        <pc:sldMkLst>
          <pc:docMk/>
          <pc:sldMk cId="1763619616" sldId="289"/>
        </pc:sldMkLst>
        <pc:spChg chg="mod">
          <ac:chgData name="Jay Howard" userId="5c97517e-3e5c-47d1-9eb3-76960de627c0" providerId="ADAL" clId="{A0B96E51-DE7B-4E9A-9A6B-E5BB12418ADF}" dt="2026-01-14T17:43:20.285" v="393" actId="20577"/>
          <ac:spMkLst>
            <pc:docMk/>
            <pc:sldMk cId="1763619616" sldId="289"/>
            <ac:spMk id="2" creationId="{433E6D14-49A2-B552-B410-AFF6B23E170A}"/>
          </ac:spMkLst>
        </pc:spChg>
      </pc:sldChg>
      <pc:sldChg chg="modSp add">
        <pc:chgData name="Jay Howard" userId="5c97517e-3e5c-47d1-9eb3-76960de627c0" providerId="ADAL" clId="{A0B96E51-DE7B-4E9A-9A6B-E5BB12418ADF}" dt="2026-01-06T14:38:46.969" v="183" actId="6549"/>
        <pc:sldMkLst>
          <pc:docMk/>
          <pc:sldMk cId="2373548263" sldId="290"/>
        </pc:sldMkLst>
        <pc:spChg chg="mod">
          <ac:chgData name="Jay Howard" userId="5c97517e-3e5c-47d1-9eb3-76960de627c0" providerId="ADAL" clId="{A0B96E51-DE7B-4E9A-9A6B-E5BB12418ADF}" dt="2026-01-06T14:38:46.969" v="183" actId="6549"/>
          <ac:spMkLst>
            <pc:docMk/>
            <pc:sldMk cId="2373548263" sldId="290"/>
            <ac:spMk id="2" creationId="{00000000-0000-0000-0000-000000000000}"/>
          </ac:spMkLst>
        </pc:spChg>
      </pc:sldChg>
      <pc:sldChg chg="add">
        <pc:chgData name="Jay Howard" userId="5c97517e-3e5c-47d1-9eb3-76960de627c0" providerId="ADAL" clId="{A0B96E51-DE7B-4E9A-9A6B-E5BB12418ADF}" dt="2026-01-06T14:35:05.036" v="174"/>
        <pc:sldMkLst>
          <pc:docMk/>
          <pc:sldMk cId="2013923506" sldId="291"/>
        </pc:sldMkLst>
      </pc:sldChg>
      <pc:sldChg chg="modSp new mod">
        <pc:chgData name="Jay Howard" userId="5c97517e-3e5c-47d1-9eb3-76960de627c0" providerId="ADAL" clId="{A0B96E51-DE7B-4E9A-9A6B-E5BB12418ADF}" dt="2026-01-14T17:47:41.350" v="428" actId="20577"/>
        <pc:sldMkLst>
          <pc:docMk/>
          <pc:sldMk cId="1960320676" sldId="292"/>
        </pc:sldMkLst>
        <pc:spChg chg="mod">
          <ac:chgData name="Jay Howard" userId="5c97517e-3e5c-47d1-9eb3-76960de627c0" providerId="ADAL" clId="{A0B96E51-DE7B-4E9A-9A6B-E5BB12418ADF}" dt="2026-01-14T17:39:15.491" v="329" actId="255"/>
          <ac:spMkLst>
            <pc:docMk/>
            <pc:sldMk cId="1960320676" sldId="292"/>
            <ac:spMk id="2" creationId="{2C1EF561-86C3-1A5E-6E6F-B5363EEC8E00}"/>
          </ac:spMkLst>
        </pc:spChg>
        <pc:spChg chg="mod">
          <ac:chgData name="Jay Howard" userId="5c97517e-3e5c-47d1-9eb3-76960de627c0" providerId="ADAL" clId="{A0B96E51-DE7B-4E9A-9A6B-E5BB12418ADF}" dt="2026-01-14T17:47:41.350" v="428" actId="20577"/>
          <ac:spMkLst>
            <pc:docMk/>
            <pc:sldMk cId="1960320676" sldId="292"/>
            <ac:spMk id="3" creationId="{AC56F20D-CCB5-AF89-394B-BF2BF59855B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9C3DB13-0954-4471-A3BC-FF33DF0497CF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EBD40C-1818-462D-A33F-74FEC973A0C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4963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“Hi. My name is Jay and </a:t>
            </a:r>
            <a:br>
              <a:rPr lang="en-US" dirty="0"/>
            </a:br>
            <a:r>
              <a:rPr lang="en-US" dirty="0"/>
              <a:t>I’ve hired a lot of faculty at teaching-focused institutions.”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Jay Howard, Butler University</a:t>
            </a:r>
          </a:p>
          <a:p>
            <a:r>
              <a:rPr lang="en-US" dirty="0"/>
              <a:t>Interim Provost and Executive Vice President</a:t>
            </a:r>
          </a:p>
          <a:p>
            <a:r>
              <a:rPr lang="en-US" dirty="0"/>
              <a:t>Professor of Sociology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352800"/>
            <a:ext cx="5905500" cy="333375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i="1" dirty="0"/>
              <a:t>Center for Innovative Teaching &amp; Learning </a:t>
            </a:r>
            <a:r>
              <a:rPr lang="en-US" sz="3600" dirty="0"/>
              <a:t>Graduate Teaching Apprenticeship Program</a:t>
            </a:r>
          </a:p>
          <a:p>
            <a:r>
              <a:rPr lang="en-US" sz="3600" dirty="0"/>
              <a:t>Document on CV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you be doing now?</a:t>
            </a:r>
          </a:p>
        </p:txBody>
      </p:sp>
    </p:spTree>
    <p:extLst>
      <p:ext uri="{BB962C8B-B14F-4D97-AF65-F5344CB8AC3E}">
        <p14:creationId xmlns:p14="http://schemas.microsoft.com/office/powerpoint/2010/main" val="391320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2DF44-73B5-6E3C-1D9A-522FC477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4676692"/>
            <a:ext cx="3906322" cy="22079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dirty="0"/>
              <a:t>Take a For-Credit Pedagogy Course</a:t>
            </a:r>
          </a:p>
          <a:p>
            <a:r>
              <a:rPr lang="en-US" sz="3600" dirty="0"/>
              <a:t>Participate in </a:t>
            </a:r>
            <a:r>
              <a:rPr lang="en-US" sz="3600" b="1" dirty="0"/>
              <a:t>IU Future Faculty Teaching Fellows </a:t>
            </a:r>
            <a:r>
              <a:rPr lang="en-US" sz="3600" dirty="0"/>
              <a:t>(FFTF) Program</a:t>
            </a:r>
          </a:p>
          <a:p>
            <a:pPr lvl="1"/>
            <a:r>
              <a:rPr lang="en-US" sz="2800" dirty="0"/>
              <a:t>Year @ IU Regional Campus or Butler University as half-time faculty.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you be doing now?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7B554-9835-F598-616C-EDE40045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47" t="15490" r="18235" b="31177"/>
          <a:stretch>
            <a:fillRect/>
          </a:stretch>
        </p:blipFill>
        <p:spPr>
          <a:xfrm>
            <a:off x="6172200" y="4676692"/>
            <a:ext cx="2971800" cy="219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D6867-65CA-3536-24A6-9D4E97B2F1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6" r="34167" b="21852"/>
          <a:stretch>
            <a:fillRect/>
          </a:stretch>
        </p:blipFill>
        <p:spPr>
          <a:xfrm>
            <a:off x="3200400" y="4676692"/>
            <a:ext cx="2971800" cy="22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rmAutofit/>
          </a:bodyPr>
          <a:lstStyle/>
          <a:p>
            <a:r>
              <a:rPr lang="en-US" sz="3600" dirty="0"/>
              <a:t>Discipline specific listings</a:t>
            </a:r>
          </a:p>
          <a:p>
            <a:r>
              <a:rPr lang="en-US" sz="3600" b="1" i="1" dirty="0"/>
              <a:t>Chronicle of Higher Education</a:t>
            </a:r>
          </a:p>
          <a:p>
            <a:pPr lvl="1"/>
            <a:r>
              <a:rPr lang="en-US" sz="2800" dirty="0"/>
              <a:t>3010 Social &amp; Behavioral Science faculty jobs listed </a:t>
            </a:r>
            <a:r>
              <a:rPr lang="en-US" sz="1200" dirty="0"/>
              <a:t>(1/14/2026)</a:t>
            </a:r>
            <a:endParaRPr lang="en-US" sz="2800" dirty="0"/>
          </a:p>
          <a:p>
            <a:r>
              <a:rPr lang="en-US" sz="3600" b="1" i="1" dirty="0"/>
              <a:t>Higher Ed Jobs</a:t>
            </a:r>
          </a:p>
          <a:p>
            <a:pPr lvl="1"/>
            <a:r>
              <a:rPr lang="en-US" sz="2800" dirty="0"/>
              <a:t>Over 7,772 jobs listed in “Liberal Arts” includes both social sciences and humanities </a:t>
            </a:r>
            <a:r>
              <a:rPr lang="en-US" sz="1200" dirty="0"/>
              <a:t>(1/14/2026)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Do I Look for Job Openings?</a:t>
            </a:r>
          </a:p>
        </p:txBody>
      </p:sp>
    </p:spTree>
    <p:extLst>
      <p:ext uri="{BB962C8B-B14F-4D97-AF65-F5344CB8AC3E}">
        <p14:creationId xmlns:p14="http://schemas.microsoft.com/office/powerpoint/2010/main" val="64512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1EF561-86C3-1A5E-6E6F-B5363EEC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Application: Cover Letter &amp; CV</a:t>
            </a:r>
          </a:p>
          <a:p>
            <a:r>
              <a:rPr lang="en-US" sz="3600" dirty="0"/>
              <a:t>Zoom Interview</a:t>
            </a:r>
          </a:p>
          <a:p>
            <a:r>
              <a:rPr lang="en-US" sz="3600" dirty="0"/>
              <a:t>Campus Interview</a:t>
            </a:r>
          </a:p>
          <a:p>
            <a:r>
              <a:rPr lang="en-US" sz="3600" dirty="0"/>
              <a:t>Offer &amp; Negotiation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56F20D-CCB5-AF89-394B-BF2BF598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Stages of the Job Search Process</a:t>
            </a:r>
          </a:p>
        </p:txBody>
      </p:sp>
    </p:spTree>
    <p:extLst>
      <p:ext uri="{BB962C8B-B14F-4D97-AF65-F5344CB8AC3E}">
        <p14:creationId xmlns:p14="http://schemas.microsoft.com/office/powerpoint/2010/main" val="196032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781800" cy="5148072"/>
          </a:xfrm>
        </p:spPr>
        <p:txBody>
          <a:bodyPr>
            <a:normAutofit/>
          </a:bodyPr>
          <a:lstStyle/>
          <a:p>
            <a:r>
              <a:rPr lang="en-US" sz="3600" dirty="0"/>
              <a:t>Why do you want to be here specifically?</a:t>
            </a:r>
          </a:p>
          <a:p>
            <a:r>
              <a:rPr lang="en-US" sz="3600" dirty="0"/>
              <a:t>Cite institution and department mission</a:t>
            </a:r>
          </a:p>
          <a:p>
            <a:r>
              <a:rPr lang="en-US" sz="3600" dirty="0"/>
              <a:t>Clearly address how you meet areas of specialization</a:t>
            </a:r>
          </a:p>
          <a:p>
            <a:r>
              <a:rPr lang="en-US" sz="3600" dirty="0"/>
              <a:t>Teaching first or Research first?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 Cover Letters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15036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E0847D-7B12-7463-DD76-32C828C4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r>
              <a:rPr lang="en-US" sz="3200" dirty="0"/>
              <a:t>Degrees &amp; Expected Degree Dates</a:t>
            </a:r>
          </a:p>
          <a:p>
            <a:r>
              <a:rPr lang="en-US" sz="3200" dirty="0"/>
              <a:t>Publications, Grants, etc.</a:t>
            </a:r>
          </a:p>
          <a:p>
            <a:r>
              <a:rPr lang="en-US" sz="3200" dirty="0"/>
              <a:t>Talks, Presentations</a:t>
            </a:r>
          </a:p>
          <a:p>
            <a:r>
              <a:rPr lang="en-US" sz="3200" dirty="0"/>
              <a:t>Teaching Experience</a:t>
            </a:r>
          </a:p>
          <a:p>
            <a:r>
              <a:rPr lang="en-US" sz="3200" dirty="0"/>
              <a:t>Fellowships &amp; Awards</a:t>
            </a:r>
          </a:p>
          <a:p>
            <a:r>
              <a:rPr lang="en-US" sz="3200" dirty="0"/>
              <a:t>Professional Development</a:t>
            </a:r>
          </a:p>
          <a:p>
            <a:pPr lvl="1"/>
            <a:r>
              <a:rPr lang="en-US" sz="2800" dirty="0"/>
              <a:t>Pedagogy Workshops</a:t>
            </a:r>
          </a:p>
          <a:p>
            <a:pPr lvl="1"/>
            <a:r>
              <a:rPr lang="en-US" sz="2800" dirty="0"/>
              <a:t>Teaching Certificates</a:t>
            </a:r>
          </a:p>
          <a:p>
            <a:r>
              <a:rPr lang="en-US" sz="3200" dirty="0"/>
              <a:t>Service Roles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76341C-C482-ABF1-110B-692DF3C6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Vitae</a:t>
            </a:r>
          </a:p>
        </p:txBody>
      </p:sp>
    </p:spTree>
    <p:extLst>
      <p:ext uri="{BB962C8B-B14F-4D97-AF65-F5344CB8AC3E}">
        <p14:creationId xmlns:p14="http://schemas.microsoft.com/office/powerpoint/2010/main" val="101028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3296" y="1371600"/>
            <a:ext cx="8229600" cy="5410200"/>
          </a:xfrm>
        </p:spPr>
        <p:txBody>
          <a:bodyPr>
            <a:normAutofit/>
          </a:bodyPr>
          <a:lstStyle/>
          <a:p>
            <a:r>
              <a:rPr lang="en-US" sz="3600" dirty="0"/>
              <a:t>Do your homework</a:t>
            </a:r>
          </a:p>
          <a:p>
            <a:pPr lvl="1"/>
            <a:r>
              <a:rPr lang="en-US" dirty="0"/>
              <a:t>Know size/enrollment</a:t>
            </a:r>
          </a:p>
          <a:p>
            <a:pPr lvl="1"/>
            <a:r>
              <a:rPr lang="en-US" dirty="0"/>
              <a:t>Know degree of selectivity</a:t>
            </a:r>
          </a:p>
          <a:p>
            <a:pPr lvl="1"/>
            <a:r>
              <a:rPr lang="en-US" dirty="0"/>
              <a:t>Know percent female, people of color, first generation, etc.</a:t>
            </a:r>
          </a:p>
          <a:p>
            <a:r>
              <a:rPr lang="en-US" sz="3600" dirty="0"/>
              <a:t>Ask about length of interview and number of questions </a:t>
            </a:r>
          </a:p>
          <a:p>
            <a:r>
              <a:rPr lang="en-US" sz="3600" dirty="0"/>
              <a:t>Be careful about social media</a:t>
            </a:r>
          </a:p>
          <a:p>
            <a:pPr lvl="1"/>
            <a:r>
              <a:rPr lang="en-US" dirty="0"/>
              <a:t>Restrict to friends</a:t>
            </a:r>
          </a:p>
          <a:p>
            <a:pPr lvl="1"/>
            <a:r>
              <a:rPr lang="en-US" dirty="0"/>
              <a:t>Avoid inflammatory statements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Congratulations! You’ve been selected for a Zoom Interview</a:t>
            </a:r>
          </a:p>
        </p:txBody>
      </p:sp>
    </p:spTree>
    <p:extLst>
      <p:ext uri="{BB962C8B-B14F-4D97-AF65-F5344CB8AC3E}">
        <p14:creationId xmlns:p14="http://schemas.microsoft.com/office/powerpoint/2010/main" val="26598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5181600"/>
          </a:xfrm>
        </p:spPr>
        <p:txBody>
          <a:bodyPr>
            <a:normAutofit/>
          </a:bodyPr>
          <a:lstStyle/>
          <a:p>
            <a:r>
              <a:rPr lang="en-US" sz="3400" dirty="0"/>
              <a:t>Ask about presentation expectations</a:t>
            </a:r>
          </a:p>
          <a:p>
            <a:pPr lvl="1"/>
            <a:r>
              <a:rPr lang="en-US" dirty="0"/>
              <a:t>Topic: Research? Teaching? Both?</a:t>
            </a:r>
          </a:p>
          <a:p>
            <a:pPr lvl="1"/>
            <a:r>
              <a:rPr lang="en-US" dirty="0"/>
              <a:t>Audience composition and size</a:t>
            </a:r>
          </a:p>
          <a:p>
            <a:pPr lvl="1"/>
            <a:r>
              <a:rPr lang="en-US" dirty="0"/>
              <a:t>Length? Q&amp;A?</a:t>
            </a:r>
          </a:p>
          <a:p>
            <a:r>
              <a:rPr lang="en-US" sz="3400" dirty="0"/>
              <a:t>Everyone you meet matters</a:t>
            </a:r>
          </a:p>
          <a:p>
            <a:pPr lvl="1"/>
            <a:r>
              <a:rPr lang="en-US" dirty="0"/>
              <a:t>Staff</a:t>
            </a:r>
          </a:p>
          <a:p>
            <a:pPr lvl="1"/>
            <a:r>
              <a:rPr lang="en-US" dirty="0"/>
              <a:t>Students</a:t>
            </a:r>
          </a:p>
          <a:p>
            <a:r>
              <a:rPr lang="en-US" sz="3400" dirty="0"/>
              <a:t>Being interviewed from moment plane lands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Congratulations, Again! You’re Getting a Campus Interview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089886"/>
            <a:ext cx="2607106" cy="17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549" y="1219200"/>
            <a:ext cx="6990347" cy="5638800"/>
          </a:xfrm>
        </p:spPr>
        <p:txBody>
          <a:bodyPr>
            <a:normAutofit/>
          </a:bodyPr>
          <a:lstStyle/>
          <a:p>
            <a:r>
              <a:rPr lang="en-US" sz="3200" dirty="0"/>
              <a:t>Don’t come across as “entitled”</a:t>
            </a:r>
          </a:p>
          <a:p>
            <a:pPr lvl="1"/>
            <a:r>
              <a:rPr lang="en-US" dirty="0"/>
              <a:t>I only want to teach Tues &amp; Thurs…</a:t>
            </a:r>
          </a:p>
          <a:p>
            <a:pPr lvl="1"/>
            <a:r>
              <a:rPr lang="en-US" dirty="0"/>
              <a:t>I don’t want to prep more than 3 courses pre-tenure</a:t>
            </a:r>
          </a:p>
          <a:p>
            <a:r>
              <a:rPr lang="en-US" sz="3200" dirty="0"/>
              <a:t>Be interested in campus and people </a:t>
            </a:r>
          </a:p>
          <a:p>
            <a:pPr lvl="1"/>
            <a:r>
              <a:rPr lang="en-US" dirty="0"/>
              <a:t>Google people you will meet/Dig into website</a:t>
            </a:r>
          </a:p>
          <a:p>
            <a:pPr lvl="1"/>
            <a:r>
              <a:rPr lang="en-US" dirty="0"/>
              <a:t>Butler’s Psychology Department:</a:t>
            </a:r>
          </a:p>
          <a:p>
            <a:pPr lvl="2"/>
            <a:r>
              <a:rPr lang="en-US" dirty="0"/>
              <a:t>Undergraduates in research</a:t>
            </a:r>
          </a:p>
          <a:p>
            <a:pPr lvl="2"/>
            <a:r>
              <a:rPr lang="en-US" dirty="0"/>
              <a:t>High percentage go on to graduate study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Interview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34" t="394" r="32000" b="-394"/>
          <a:stretch/>
        </p:blipFill>
        <p:spPr>
          <a:xfrm>
            <a:off x="6844848" y="2133600"/>
            <a:ext cx="21964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2" y="4876800"/>
            <a:ext cx="3320738" cy="2209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5116" y="1417638"/>
            <a:ext cx="8229600" cy="4327525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Don’t Accept on Spot</a:t>
            </a:r>
          </a:p>
          <a:p>
            <a:r>
              <a:rPr lang="en-US" sz="4000" dirty="0"/>
              <a:t>Negotiate Nicely (over phone)</a:t>
            </a:r>
          </a:p>
          <a:p>
            <a:r>
              <a:rPr lang="en-US" sz="4000" dirty="0"/>
              <a:t>Search Chair Is Your Ally</a:t>
            </a:r>
          </a:p>
          <a:p>
            <a:pPr lvl="1"/>
            <a:r>
              <a:rPr lang="en-US" dirty="0"/>
              <a:t>Anything I should be asking for?</a:t>
            </a:r>
          </a:p>
          <a:p>
            <a:pPr lvl="1"/>
            <a:r>
              <a:rPr lang="en-US" dirty="0"/>
              <a:t>Research Startup $, Moving Expenses, Summer Salary?</a:t>
            </a:r>
          </a:p>
          <a:p>
            <a:r>
              <a:rPr lang="en-US" sz="4000" dirty="0"/>
              <a:t>Don’t Communicate You View Faculty Role as an “Independent Contractor”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Congratulations! </a:t>
            </a:r>
            <a:br>
              <a:rPr lang="en-US" dirty="0"/>
            </a:br>
            <a:r>
              <a:rPr lang="en-US" dirty="0"/>
              <a:t>You Got a Job Offer	</a:t>
            </a:r>
          </a:p>
        </p:txBody>
      </p:sp>
    </p:spTree>
    <p:extLst>
      <p:ext uri="{BB962C8B-B14F-4D97-AF65-F5344CB8AC3E}">
        <p14:creationId xmlns:p14="http://schemas.microsoft.com/office/powerpoint/2010/main" val="35850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832" y="1481138"/>
            <a:ext cx="8070336" cy="53768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First, look around and ensure your grad advisor is not in the room. </a:t>
            </a:r>
          </a:p>
        </p:txBody>
      </p:sp>
    </p:spTree>
    <p:extLst>
      <p:ext uri="{BB962C8B-B14F-4D97-AF65-F5344CB8AC3E}">
        <p14:creationId xmlns:p14="http://schemas.microsoft.com/office/powerpoint/2010/main" val="13918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Remember </a:t>
            </a:r>
            <a:r>
              <a:rPr lang="en-US" sz="3600" b="1" dirty="0"/>
              <a:t>Teaching Matters</a:t>
            </a:r>
            <a:r>
              <a:rPr lang="en-US" sz="3600" dirty="0"/>
              <a:t>!</a:t>
            </a:r>
          </a:p>
          <a:p>
            <a:r>
              <a:rPr lang="en-US" sz="3600" dirty="0"/>
              <a:t>Institutions want to hire those that want scholarship vs. teaching balance that they offer</a:t>
            </a:r>
          </a:p>
          <a:p>
            <a:r>
              <a:rPr lang="en-US" sz="3600" dirty="0"/>
              <a:t>No one wants to hire “Independent Contractor” faculty</a:t>
            </a:r>
          </a:p>
          <a:p>
            <a:r>
              <a:rPr lang="en-US" sz="3600" dirty="0"/>
              <a:t>Communicate you want to be part of something bigger than yourself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 Stinks in Many Disciplines</a:t>
            </a:r>
          </a:p>
        </p:txBody>
      </p:sp>
    </p:spTree>
    <p:extLst>
      <p:ext uri="{BB962C8B-B14F-4D97-AF65-F5344CB8AC3E}">
        <p14:creationId xmlns:p14="http://schemas.microsoft.com/office/powerpoint/2010/main" val="22582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F527-B7BB-1B78-8BDB-6AFB5B8B8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B354-83BE-BBE3-5D6D-76B5E1901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219200"/>
            <a:ext cx="84963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“Hi. My name is Jay and </a:t>
            </a:r>
            <a:br>
              <a:rPr lang="en-US" dirty="0"/>
            </a:br>
            <a:r>
              <a:rPr lang="en-US" dirty="0"/>
              <a:t>I’ve hired a lot of faculty at teaching-focused institutions.”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DFC6F-2F0C-390F-1CE1-816BCCCEF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Jay Howard, Butler University</a:t>
            </a:r>
          </a:p>
          <a:p>
            <a:r>
              <a:rPr lang="en-US" dirty="0"/>
              <a:t>Interim Provost and Executive Vice President</a:t>
            </a:r>
          </a:p>
          <a:p>
            <a:r>
              <a:rPr lang="en-US" dirty="0"/>
              <a:t>Professor of Sociology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2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36065"/>
            <a:ext cx="3840480" cy="256032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109472"/>
          </a:xfrm>
        </p:spPr>
        <p:txBody>
          <a:bodyPr>
            <a:normAutofit/>
          </a:bodyPr>
          <a:lstStyle/>
          <a:p>
            <a:r>
              <a:rPr lang="en-US" sz="3200" dirty="0"/>
              <a:t>Balance between teaching, scholarship, &amp; service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Best “Fit”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590801"/>
            <a:ext cx="4048811" cy="2743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596385"/>
            <a:ext cx="3105150" cy="2070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1327"/>
            <a:ext cx="8686800" cy="3396529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Research 1, Doctoral Institution (IU)</a:t>
            </a:r>
          </a:p>
          <a:p>
            <a:r>
              <a:rPr lang="en-US" sz="3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Regional Public Universities (Ball State University)</a:t>
            </a:r>
          </a:p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Regional Campuses State Universities (IU South Bend)</a:t>
            </a:r>
          </a:p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Mid-sized Private Universities (Butler)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Teaching vs.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Research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Emphasis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A3D71-8C37-058B-3A87-4BDEFD69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15000" r="27501" b="6665"/>
          <a:stretch/>
        </p:blipFill>
        <p:spPr>
          <a:xfrm>
            <a:off x="-76200" y="4999575"/>
            <a:ext cx="3501957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B8595-8FB4-A7DF-C6A4-FD99C09DC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r="30833" b="36409"/>
          <a:stretch/>
        </p:blipFill>
        <p:spPr>
          <a:xfrm>
            <a:off x="3276599" y="4999576"/>
            <a:ext cx="3175377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B4D662-EC72-33E4-728F-B368DB772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196" y="5016508"/>
            <a:ext cx="3654804" cy="20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238485-866A-4479-BD8B-5A6CCA0E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44" y="3699052"/>
            <a:ext cx="4793456" cy="31956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2593848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Small Liberal Arts Colleges (Saint Mary’s College)</a:t>
            </a:r>
          </a:p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Community Colleges (Sinclair CC)</a:t>
            </a:r>
          </a:p>
          <a:p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Teaching vs.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Research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Emphasis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E74BC-D191-C961-A595-D994115BC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052"/>
            <a:ext cx="4790823" cy="31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3E6D14-49A2-B552-B410-AFF6B23E1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Greater Number of Courses Taught Each Semester</a:t>
            </a:r>
          </a:p>
          <a:p>
            <a:r>
              <a:rPr lang="en-US" sz="3200" dirty="0"/>
              <a:t>Range of Courses Taught</a:t>
            </a:r>
          </a:p>
          <a:p>
            <a:r>
              <a:rPr lang="en-US" sz="3200" dirty="0"/>
              <a:t>Annual Performance Reviews</a:t>
            </a:r>
          </a:p>
          <a:p>
            <a:r>
              <a:rPr lang="en-US" sz="3200" dirty="0"/>
              <a:t>Promotion &amp; Tenure Reviews</a:t>
            </a:r>
          </a:p>
          <a:p>
            <a:r>
              <a:rPr lang="en-US" sz="3200" dirty="0"/>
              <a:t>Expectation to be Student-Centered &amp; Responsive</a:t>
            </a:r>
          </a:p>
          <a:p>
            <a:r>
              <a:rPr lang="en-US" sz="3200" dirty="0"/>
              <a:t>Available to Students Outside of Class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27967-DA52-4F48-CD36-0F3C3926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Emphasis on Teaching Show Up?</a:t>
            </a:r>
          </a:p>
        </p:txBody>
      </p:sp>
    </p:spTree>
    <p:extLst>
      <p:ext uri="{BB962C8B-B14F-4D97-AF65-F5344CB8AC3E}">
        <p14:creationId xmlns:p14="http://schemas.microsoft.com/office/powerpoint/2010/main" val="17636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295400"/>
            <a:ext cx="8915400" cy="5071872"/>
          </a:xfrm>
        </p:spPr>
        <p:txBody>
          <a:bodyPr>
            <a:normAutofit/>
          </a:bodyPr>
          <a:lstStyle/>
          <a:p>
            <a:r>
              <a:rPr lang="en-US" sz="3600" dirty="0"/>
              <a:t>3 credit release from teaching for scholarship each semester</a:t>
            </a:r>
          </a:p>
          <a:p>
            <a:r>
              <a:rPr lang="en-US" sz="3600" dirty="0"/>
              <a:t>Expectations for publication, but not at Research 1 level </a:t>
            </a:r>
          </a:p>
          <a:p>
            <a:r>
              <a:rPr lang="en-US" sz="3600" dirty="0"/>
              <a:t>Articles, Books, Book Chapters, Public Scholarship, Presentations</a:t>
            </a:r>
          </a:p>
          <a:p>
            <a:r>
              <a:rPr lang="en-US" sz="3600" dirty="0"/>
              <a:t>Undergraduate involvement in research highly valued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Is Often Expected</a:t>
            </a:r>
          </a:p>
        </p:txBody>
      </p:sp>
    </p:spTree>
    <p:extLst>
      <p:ext uri="{BB962C8B-B14F-4D97-AF65-F5344CB8AC3E}">
        <p14:creationId xmlns:p14="http://schemas.microsoft.com/office/powerpoint/2010/main" val="23735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486400"/>
          </a:xfrm>
        </p:spPr>
        <p:txBody>
          <a:bodyPr>
            <a:normAutofit/>
          </a:bodyPr>
          <a:lstStyle/>
          <a:p>
            <a:r>
              <a:rPr lang="en-US" sz="3600" dirty="0"/>
              <a:t>Get a peer reviewed publication</a:t>
            </a:r>
          </a:p>
          <a:p>
            <a:r>
              <a:rPr lang="en-US" sz="3600" dirty="0"/>
              <a:t>Take teaching seriously</a:t>
            </a:r>
          </a:p>
          <a:p>
            <a:pPr lvl="1"/>
            <a:r>
              <a:rPr lang="en-US" sz="2800" dirty="0"/>
              <a:t>Teaching matters for 90% of jobs</a:t>
            </a:r>
          </a:p>
          <a:p>
            <a:r>
              <a:rPr lang="en-US" sz="3600" dirty="0"/>
              <a:t>Get a peer review of your teaching</a:t>
            </a:r>
          </a:p>
          <a:p>
            <a:pPr lvl="1"/>
            <a:r>
              <a:rPr lang="en-US" sz="2800" dirty="0"/>
              <a:t>Letter of recommendation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you be doing now?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147" y="4114800"/>
            <a:ext cx="4876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486400"/>
          </a:xfrm>
        </p:spPr>
        <p:txBody>
          <a:bodyPr>
            <a:normAutofit/>
          </a:bodyPr>
          <a:lstStyle/>
          <a:p>
            <a:r>
              <a:rPr lang="en-US" sz="3600" dirty="0"/>
              <a:t>Get experience as instructor of record</a:t>
            </a:r>
          </a:p>
          <a:p>
            <a:pPr lvl="1"/>
            <a:r>
              <a:rPr lang="en-US" sz="2800" dirty="0"/>
              <a:t>Prefer not to hire someone for whom all courses are new preps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you be doing now?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390901"/>
            <a:ext cx="5334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11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607</TotalTime>
  <Words>720</Words>
  <Application>Microsoft Office PowerPoint</Application>
  <PresentationFormat>On-screen Show (4:3)</PresentationFormat>
  <Paragraphs>112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Lucida Sans Unicode</vt:lpstr>
      <vt:lpstr>Verdana</vt:lpstr>
      <vt:lpstr>Wingdings 2</vt:lpstr>
      <vt:lpstr>Wingdings 3</vt:lpstr>
      <vt:lpstr>Concourse</vt:lpstr>
      <vt:lpstr>“Hi. My name is Jay and  I’ve hired a lot of faculty at teaching-focused institutions.”</vt:lpstr>
      <vt:lpstr>First, look around and ensure your grad advisor is not in the room. </vt:lpstr>
      <vt:lpstr>Finding the Best “Fit”</vt:lpstr>
      <vt:lpstr>Teaching vs. Research Emphasis</vt:lpstr>
      <vt:lpstr>Teaching vs. Research Emphasis</vt:lpstr>
      <vt:lpstr>How Does Emphasis on Teaching Show Up?</vt:lpstr>
      <vt:lpstr>Scholarship Is Often Expected</vt:lpstr>
      <vt:lpstr>What should you be doing now?</vt:lpstr>
      <vt:lpstr>What should you be doing now?</vt:lpstr>
      <vt:lpstr>What should you be doing now?</vt:lpstr>
      <vt:lpstr>What should you be doing now?</vt:lpstr>
      <vt:lpstr>Where Do I Look for Job Openings?</vt:lpstr>
      <vt:lpstr>4 Stages of the Job Search Process</vt:lpstr>
      <vt:lpstr>Tailor Cover Letters</vt:lpstr>
      <vt:lpstr>Curriculum Vitae</vt:lpstr>
      <vt:lpstr>Congratulations! You’ve been selected for a Zoom Interview</vt:lpstr>
      <vt:lpstr>Congratulations, Again! You’re Getting a Campus Interview </vt:lpstr>
      <vt:lpstr>Campus Interview </vt:lpstr>
      <vt:lpstr>Congratulations!  You Got a Job Offer </vt:lpstr>
      <vt:lpstr>Market Stinks in Many Disciplines</vt:lpstr>
      <vt:lpstr>“Hi. My name is Jay and  I’ve hired a lot of faculty at teaching-focused institutions.”</vt:lpstr>
    </vt:vector>
  </TitlesOfParts>
  <Company>Butler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“Hi.  My name is Jay and I’m an administrator.”</dc:title>
  <dc:creator>Information Resources</dc:creator>
  <cp:lastModifiedBy>Jay Howard</cp:lastModifiedBy>
  <cp:revision>28</cp:revision>
  <dcterms:created xsi:type="dcterms:W3CDTF">2012-02-23T18:15:09Z</dcterms:created>
  <dcterms:modified xsi:type="dcterms:W3CDTF">2026-01-14T18:03:58Z</dcterms:modified>
</cp:coreProperties>
</file>